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7"/>
  </p:notesMasterIdLst>
  <p:sldIdLst>
    <p:sldId id="257" r:id="rId2"/>
    <p:sldId id="258" r:id="rId3"/>
    <p:sldId id="259" r:id="rId4"/>
    <p:sldId id="260" r:id="rId5"/>
    <p:sldId id="265" r:id="rId6"/>
    <p:sldId id="261" r:id="rId7"/>
    <p:sldId id="269" r:id="rId8"/>
    <p:sldId id="262" r:id="rId9"/>
    <p:sldId id="263" r:id="rId10"/>
    <p:sldId id="270" r:id="rId11"/>
    <p:sldId id="264" r:id="rId12"/>
    <p:sldId id="266" r:id="rId13"/>
    <p:sldId id="267" r:id="rId14"/>
    <p:sldId id="268" r:id="rId15"/>
    <p:sldId id="271" r:id="rId16"/>
  </p:sldIdLst>
  <p:sldSz cx="9144000" cy="6858000" type="screen4x3"/>
  <p:notesSz cx="6858000" cy="9144000"/>
  <p:embeddedFontLst>
    <p:embeddedFont>
      <p:font typeface="Trebuchet MS" panose="020B0603020202020204" pitchFamily="34" charset="0"/>
      <p:regular r:id="rId18"/>
      <p:bold r:id="rId19"/>
      <p:italic r:id="rId20"/>
      <p:boldItalic r:id="rId21"/>
    </p:embeddedFont>
    <p:embeddedFont>
      <p:font typeface="Vivaldi" panose="03020602050506090804" pitchFamily="66" charset="0"/>
      <p:italic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Wingdings 2" panose="05020102010507070707" pitchFamily="18" charset="2"/>
      <p:regular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9289" autoAdjust="0"/>
  </p:normalViewPr>
  <p:slideViewPr>
    <p:cSldViewPr>
      <p:cViewPr varScale="1">
        <p:scale>
          <a:sx n="57" d="100"/>
          <a:sy n="57" d="100"/>
        </p:scale>
        <p:origin x="-117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44AD92-91D1-4EB6-9AA0-40D1CA1D0C48}" type="datetimeFigureOut">
              <a:rPr lang="en-US" smtClean="0"/>
              <a:pPr/>
              <a:t>10/16/2015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A7B144-408D-4306-B68C-11569D62AC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0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DDFAEB-5F21-4A5F-B407-5AB87317A3D9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A7B144-408D-4306-B68C-11569D62AC50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A7B144-408D-4306-B68C-11569D62AC50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A7B144-408D-4306-B68C-11569D62AC50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A7B144-408D-4306-B68C-11569D62AC50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A7B144-408D-4306-B68C-11569D62AC50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A7B144-408D-4306-B68C-11569D62AC50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A7B144-408D-4306-B68C-11569D62AC50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A7B144-408D-4306-B68C-11569D62AC50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A7B144-408D-4306-B68C-11569D62AC50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A7B144-408D-4306-B68C-11569D62AC50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A7B144-408D-4306-B68C-11569D62AC50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A7B144-408D-4306-B68C-11569D62AC50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9D1972-6152-4DE1-BCA7-0903347B7568}" type="datetimeFigureOut">
              <a:rPr lang="en-US" smtClean="0"/>
              <a:pPr/>
              <a:t>10/16/2015</a:t>
            </a:fld>
            <a:endParaRPr lang="en-US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EAAF239-336B-468E-B65B-A020BC82652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9D1972-6152-4DE1-BCA7-0903347B7568}" type="datetimeFigureOut">
              <a:rPr lang="en-US" smtClean="0"/>
              <a:pPr/>
              <a:t>10/16/2015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EAAF239-336B-468E-B65B-A020BC82652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729D1972-6152-4DE1-BCA7-0903347B7568}" type="datetimeFigureOut">
              <a:rPr lang="en-US" smtClean="0"/>
              <a:pPr/>
              <a:t>10/16/2015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EAAF239-336B-468E-B65B-A020BC82652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9D1972-6152-4DE1-BCA7-0903347B7568}" type="datetimeFigureOut">
              <a:rPr lang="en-US" smtClean="0"/>
              <a:pPr/>
              <a:t>10/16/2015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EAAF239-336B-468E-B65B-A020BC82652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9D1972-6152-4DE1-BCA7-0903347B7568}" type="datetimeFigureOut">
              <a:rPr lang="en-US" smtClean="0"/>
              <a:pPr/>
              <a:t>10/16/2015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AEAAF239-336B-468E-B65B-A020BC82652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9D1972-6152-4DE1-BCA7-0903347B7568}" type="datetimeFigureOut">
              <a:rPr lang="en-US" smtClean="0"/>
              <a:pPr/>
              <a:t>10/16/2015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EAAF239-336B-468E-B65B-A020BC82652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9D1972-6152-4DE1-BCA7-0903347B7568}" type="datetimeFigureOut">
              <a:rPr lang="en-US" smtClean="0"/>
              <a:pPr/>
              <a:t>10/16/2015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EAAF239-336B-468E-B65B-A020BC82652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9D1972-6152-4DE1-BCA7-0903347B7568}" type="datetimeFigureOut">
              <a:rPr lang="en-US" smtClean="0"/>
              <a:pPr/>
              <a:t>10/16/2015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EAAF239-336B-468E-B65B-A020BC82652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9D1972-6152-4DE1-BCA7-0903347B7568}" type="datetimeFigureOut">
              <a:rPr lang="en-US" smtClean="0"/>
              <a:pPr/>
              <a:t>10/16/2015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EAAF239-336B-468E-B65B-A020BC82652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9D1972-6152-4DE1-BCA7-0903347B7568}" type="datetimeFigureOut">
              <a:rPr lang="en-US" smtClean="0"/>
              <a:pPr/>
              <a:t>10/16/2015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EAAF239-336B-468E-B65B-A020BC82652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9D1972-6152-4DE1-BCA7-0903347B7568}" type="datetimeFigureOut">
              <a:rPr lang="en-US" smtClean="0"/>
              <a:pPr/>
              <a:t>10/16/2015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EAAF239-336B-468E-B65B-A020BC82652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729D1972-6152-4DE1-BCA7-0903347B7568}" type="datetimeFigureOut">
              <a:rPr lang="en-US" smtClean="0"/>
              <a:pPr/>
              <a:t>10/16/2015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AEAAF239-336B-468E-B65B-A020BC82652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209800"/>
          </a:xfrm>
        </p:spPr>
        <p:txBody>
          <a:bodyPr/>
          <a:lstStyle/>
          <a:p>
            <a:r>
              <a:rPr lang="en-US" dirty="0" smtClean="0"/>
              <a:t>“REVELATION”</a:t>
            </a:r>
            <a:br>
              <a:rPr lang="en-US" dirty="0" smtClean="0"/>
            </a:br>
            <a:r>
              <a:rPr lang="en-US" sz="2800" i="1" cap="none" dirty="0" smtClean="0">
                <a:latin typeface="Vivaldi" pitchFamily="66" charset="0"/>
              </a:rPr>
              <a:t>Series</a:t>
            </a:r>
            <a:endParaRPr lang="en-US" i="1" dirty="0">
              <a:latin typeface="Vivaldi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2400" i="1" dirty="0" smtClean="0"/>
              <a:t>“The Revelation of Jesus Christ, which God gave Him to show His servants-things which must shortly take place. And He sent and signified it by His angel to His servant John”</a:t>
            </a:r>
            <a:r>
              <a:rPr lang="en-US" sz="2400" dirty="0" smtClean="0"/>
              <a:t> (1:1)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304800"/>
            <a:ext cx="14558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Introduction</a:t>
            </a:r>
          </a:p>
          <a:p>
            <a:pPr algn="ctr"/>
            <a:r>
              <a:rPr lang="en-US" sz="1400" i="1" dirty="0" smtClean="0">
                <a:solidFill>
                  <a:schemeClr val="bg1">
                    <a:lumMod val="85000"/>
                  </a:schemeClr>
                </a:solidFill>
              </a:rPr>
              <a:t>Sermon 2</a:t>
            </a:r>
            <a:endParaRPr lang="en-US" i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00600" y="1219200"/>
            <a:ext cx="18678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2"/>
                </a:solidFill>
                <a:latin typeface="Vivaldi" pitchFamily="66" charset="0"/>
              </a:rPr>
              <a:t>Reason From </a:t>
            </a:r>
            <a:endParaRPr lang="en-US" sz="2400" dirty="0">
              <a:solidFill>
                <a:schemeClr val="bg2"/>
              </a:solidFill>
              <a:latin typeface="Vivaldi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91000" y="5029200"/>
            <a:ext cx="1371600" cy="381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30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3886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Numbers In </a:t>
            </a:r>
            <a:br>
              <a:rPr lang="en-US" dirty="0" smtClean="0"/>
            </a:br>
            <a:r>
              <a:rPr lang="en-US" dirty="0" smtClean="0"/>
              <a:t>Revelation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590800"/>
            <a:ext cx="7315200" cy="3810000"/>
          </a:xfrm>
          <a:ln>
            <a:solidFill>
              <a:schemeClr val="tx2"/>
            </a:solidFill>
          </a:ln>
        </p:spPr>
        <p:txBody>
          <a:bodyPr>
            <a:normAutofit/>
          </a:bodyPr>
          <a:lstStyle/>
          <a:p>
            <a:r>
              <a:rPr lang="en-US" dirty="0" smtClean="0"/>
              <a:t>“144,000” </a:t>
            </a:r>
            <a:r>
              <a:rPr lang="en-US" sz="2400" dirty="0" smtClean="0"/>
              <a:t>(God’s covenanted people—sealed)</a:t>
            </a:r>
            <a:endParaRPr lang="en-US" dirty="0" smtClean="0"/>
          </a:p>
          <a:p>
            <a:pPr lvl="1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12 X 12 X </a:t>
            </a:r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10 X 10 X 10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		</a:t>
            </a:r>
            <a:r>
              <a:rPr lang="en-US" sz="3600" b="1" dirty="0" smtClean="0">
                <a:solidFill>
                  <a:schemeClr val="accent6"/>
                </a:solidFill>
              </a:rPr>
              <a:t>=</a:t>
            </a:r>
            <a:r>
              <a:rPr lang="en-US" b="1" dirty="0" smtClean="0">
                <a:solidFill>
                  <a:schemeClr val="accent6"/>
                </a:solidFill>
              </a:rPr>
              <a:t> </a:t>
            </a:r>
            <a:r>
              <a:rPr lang="en-US" b="1" u="sng" dirty="0" smtClean="0">
                <a:solidFill>
                  <a:schemeClr val="accent6"/>
                </a:solidFill>
              </a:rPr>
              <a:t>144,000</a:t>
            </a:r>
            <a:r>
              <a:rPr lang="en-US" b="1" u="sng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en-US" b="1" u="sng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accent3"/>
                </a:solidFill>
              </a:rPr>
              <a:t>(covenant)  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(3 fold fullness) 		</a:t>
            </a:r>
            <a:r>
              <a:rPr lang="en-US" sz="3600" b="1" dirty="0" smtClean="0">
                <a:solidFill>
                  <a:schemeClr val="accent6"/>
                </a:solidFill>
              </a:rPr>
              <a:t>= </a:t>
            </a:r>
            <a:r>
              <a:rPr lang="en-US" b="1" dirty="0" smtClean="0">
                <a:solidFill>
                  <a:schemeClr val="accent6"/>
                </a:solidFill>
              </a:rPr>
              <a:t>????</a:t>
            </a:r>
            <a:r>
              <a:rPr lang="en-US" dirty="0" smtClean="0">
                <a:solidFill>
                  <a:schemeClr val="accent6"/>
                </a:solidFill>
              </a:rPr>
              <a:t/>
            </a:r>
            <a:br>
              <a:rPr lang="en-US" dirty="0" smtClean="0">
                <a:solidFill>
                  <a:schemeClr val="accent6"/>
                </a:solidFill>
              </a:rPr>
            </a:br>
            <a:r>
              <a:rPr lang="en-US" dirty="0" smtClean="0">
                <a:solidFill>
                  <a:schemeClr val="accent6"/>
                </a:solidFill>
              </a:rPr>
              <a:t/>
            </a:r>
            <a:br>
              <a:rPr lang="en-US" dirty="0" smtClean="0">
                <a:solidFill>
                  <a:schemeClr val="accent6"/>
                </a:solidFill>
              </a:rPr>
            </a:br>
            <a:endParaRPr lang="en-US" dirty="0" smtClean="0">
              <a:solidFill>
                <a:schemeClr val="accent6"/>
              </a:solidFill>
            </a:endParaRPr>
          </a:p>
          <a:p>
            <a:pPr lvl="1"/>
            <a:r>
              <a:rPr lang="en-US" sz="3200" dirty="0" smtClean="0">
                <a:solidFill>
                  <a:schemeClr val="tx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6 X</a:t>
            </a:r>
            <a:r>
              <a:rPr lang="en-US" sz="3200" dirty="0" smtClean="0">
                <a:solidFill>
                  <a:schemeClr val="accent3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 24  X</a:t>
            </a:r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 10 X 10 X 10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		</a:t>
            </a:r>
            <a:r>
              <a:rPr lang="en-US" sz="3600" b="1" dirty="0" smtClean="0">
                <a:solidFill>
                  <a:schemeClr val="accent6"/>
                </a:solidFill>
              </a:rPr>
              <a:t>= </a:t>
            </a:r>
            <a:r>
              <a:rPr lang="en-US" b="1" u="sng" dirty="0" smtClean="0">
                <a:solidFill>
                  <a:schemeClr val="accent6"/>
                </a:solidFill>
              </a:rPr>
              <a:t>144,000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en-US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(man)         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(3 fold fullness) 		</a:t>
            </a:r>
            <a:r>
              <a:rPr lang="en-US" sz="3600" b="1" dirty="0" smtClean="0">
                <a:solidFill>
                  <a:schemeClr val="accent6"/>
                </a:solidFill>
              </a:rPr>
              <a:t>= </a:t>
            </a:r>
            <a:r>
              <a:rPr lang="en-US" b="1" dirty="0" smtClean="0">
                <a:solidFill>
                  <a:schemeClr val="accent6"/>
                </a:solidFill>
              </a:rPr>
              <a:t>????</a:t>
            </a:r>
            <a:endParaRPr lang="en-US" dirty="0" smtClean="0">
              <a:solidFill>
                <a:schemeClr val="accent6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64387" y="4567535"/>
            <a:ext cx="18646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3"/>
                </a:solidFill>
              </a:rPr>
              <a:t>(God’s Gov.)</a:t>
            </a:r>
            <a:endParaRPr lang="en-US" sz="2400" dirty="0">
              <a:solidFill>
                <a:schemeClr val="accent3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05200" y="197584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lvl="1"/>
            <a:r>
              <a:rPr lang="en-US" sz="2000" dirty="0" smtClean="0"/>
              <a:t>“And I heard the number of those who were sealed. One hundred and forty–four thousand of all the tribes of the children of Israel were sealed” (Rev. 7:4)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Numbers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“1” – unity</a:t>
            </a:r>
          </a:p>
          <a:p>
            <a:pPr lvl="1"/>
            <a:r>
              <a:rPr lang="en-US" dirty="0" smtClean="0"/>
              <a:t>Rev. 17:12, 13; 21:21</a:t>
            </a:r>
          </a:p>
          <a:p>
            <a:r>
              <a:rPr lang="en-US" dirty="0" smtClean="0"/>
              <a:t>“2” – witness, testimony, credibility</a:t>
            </a:r>
          </a:p>
          <a:p>
            <a:pPr lvl="1"/>
            <a:r>
              <a:rPr lang="en-US" dirty="0" smtClean="0"/>
              <a:t>Rev. 11:3; 13:11; 2 Cor. 13:1</a:t>
            </a:r>
          </a:p>
          <a:p>
            <a:r>
              <a:rPr lang="en-US" dirty="0" smtClean="0"/>
              <a:t>“3” – divine perfection, whole</a:t>
            </a:r>
          </a:p>
          <a:p>
            <a:pPr lvl="1"/>
            <a:r>
              <a:rPr lang="en-US" dirty="0" smtClean="0"/>
              <a:t>1 Jn. 5:7; 2 Cor. 12:8; Rev. 8:13; 16:19</a:t>
            </a:r>
          </a:p>
          <a:p>
            <a:r>
              <a:rPr lang="en-US" dirty="0" smtClean="0"/>
              <a:t>“4” – </a:t>
            </a:r>
            <a:r>
              <a:rPr lang="en-US" dirty="0" smtClean="0"/>
              <a:t>entire</a:t>
            </a:r>
            <a:r>
              <a:rPr lang="en-US" dirty="0" smtClean="0"/>
              <a:t>, with a beginning</a:t>
            </a:r>
            <a:r>
              <a:rPr lang="en-US" dirty="0" smtClean="0"/>
              <a:t>, creation</a:t>
            </a:r>
            <a:endParaRPr lang="en-US" dirty="0" smtClean="0"/>
          </a:p>
          <a:p>
            <a:pPr lvl="1"/>
            <a:r>
              <a:rPr lang="en-US" dirty="0" smtClean="0"/>
              <a:t>Job 1:19; Rev.7:1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>
            <a:prstTxWarp prst="textDoubleWave1">
              <a:avLst/>
            </a:prstTxWarp>
          </a:bodyPr>
          <a:lstStyle/>
          <a:p>
            <a:r>
              <a:rPr lang="en-US" dirty="0" smtClean="0"/>
              <a:t>666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“Here is wisdom. Let him who has 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understanding </a:t>
            </a:r>
            <a:r>
              <a:rPr lang="en-US" dirty="0" smtClean="0"/>
              <a:t>calculate the number of the beast, for 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it is the number of a man</a:t>
            </a:r>
            <a:r>
              <a:rPr lang="en-US" dirty="0" smtClean="0"/>
              <a:t>: His number is 666” (Rev. 13:18)</a:t>
            </a:r>
          </a:p>
          <a:p>
            <a:pPr lvl="1"/>
            <a:r>
              <a:rPr lang="en-US" dirty="0" smtClean="0"/>
              <a:t>takes </a:t>
            </a:r>
            <a:r>
              <a:rPr lang="en-US" i="1" dirty="0" smtClean="0"/>
              <a:t>understanding</a:t>
            </a:r>
            <a:r>
              <a:rPr lang="en-US" dirty="0" smtClean="0"/>
              <a:t> to be able to calculate it</a:t>
            </a:r>
          </a:p>
          <a:p>
            <a:pPr lvl="1"/>
            <a:r>
              <a:rPr lang="en-US" dirty="0" smtClean="0"/>
              <a:t>was not intended to be impossible to know</a:t>
            </a:r>
          </a:p>
          <a:p>
            <a:pPr lvl="1"/>
            <a:r>
              <a:rPr lang="en-US" dirty="0" smtClean="0"/>
              <a:t>note: “it is the number of a man”</a:t>
            </a:r>
          </a:p>
          <a:p>
            <a:pPr lvl="2"/>
            <a:r>
              <a:rPr lang="en-US" dirty="0" smtClean="0"/>
              <a:t>not some “superman” but its a human </a:t>
            </a:r>
            <a:r>
              <a:rPr lang="en-US" dirty="0" smtClean="0"/>
              <a:t>system (the beast) </a:t>
            </a:r>
            <a:r>
              <a:rPr lang="en-US" dirty="0" smtClean="0"/>
              <a:t>that is against God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Man &amp; SIX</a:t>
            </a:r>
            <a:endParaRPr lang="en-US" dirty="0"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man was created on day six (Gen. 2:26-31)</a:t>
            </a:r>
          </a:p>
          <a:p>
            <a:r>
              <a:rPr lang="en-US" dirty="0" smtClean="0"/>
              <a:t>“Goliath” </a:t>
            </a:r>
            <a:r>
              <a:rPr lang="en-US" sz="2400" dirty="0" smtClean="0"/>
              <a:t>–defender of false religion</a:t>
            </a:r>
            <a:endParaRPr lang="en-US" dirty="0" smtClean="0"/>
          </a:p>
          <a:p>
            <a:pPr lvl="1"/>
            <a:r>
              <a:rPr lang="en-US" dirty="0" smtClean="0"/>
              <a:t>is mentioned “six” times in the Bible</a:t>
            </a:r>
          </a:p>
          <a:p>
            <a:pPr lvl="1"/>
            <a:r>
              <a:rPr lang="en-US" dirty="0" smtClean="0"/>
              <a:t>was “six” cubits and a span in height (1 Sam. 17:4)</a:t>
            </a:r>
          </a:p>
          <a:p>
            <a:pPr lvl="1"/>
            <a:r>
              <a:rPr lang="en-US" dirty="0" smtClean="0"/>
              <a:t>his spearhead weighed “six” hundred shekels (1 Sam. 17:7)</a:t>
            </a:r>
          </a:p>
          <a:p>
            <a:r>
              <a:rPr lang="en-US" dirty="0" smtClean="0"/>
              <a:t>Nebuchadnezzar –</a:t>
            </a:r>
            <a:r>
              <a:rPr lang="en-US" sz="2400" dirty="0" smtClean="0"/>
              <a:t>idol builder/worshipper</a:t>
            </a:r>
            <a:endParaRPr lang="en-US" dirty="0" smtClean="0"/>
          </a:p>
          <a:p>
            <a:pPr lvl="1"/>
            <a:r>
              <a:rPr lang="en-US" dirty="0" smtClean="0"/>
              <a:t>made a golden image to be worshipped, “sixty” cubits high and “six” cubits wide (Dan. 3:1ff)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Man &amp; Six</a:t>
            </a:r>
            <a:endParaRPr lang="en-US" dirty="0"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When man elevates himself above God, he always fails!</a:t>
            </a:r>
          </a:p>
          <a:p>
            <a:pPr lvl="1"/>
            <a:r>
              <a:rPr lang="en-US" dirty="0" smtClean="0"/>
              <a:t>IN REVELATION</a:t>
            </a:r>
          </a:p>
          <a:p>
            <a:pPr lvl="2"/>
            <a:r>
              <a:rPr lang="en-US" dirty="0" smtClean="0"/>
              <a:t>sixth seal (6:12-16)	</a:t>
            </a:r>
          </a:p>
          <a:p>
            <a:pPr lvl="2"/>
            <a:r>
              <a:rPr lang="en-US" dirty="0" smtClean="0"/>
              <a:t>sixth trumpet (9:13-21)</a:t>
            </a:r>
          </a:p>
          <a:p>
            <a:pPr lvl="2"/>
            <a:r>
              <a:rPr lang="en-US" dirty="0" smtClean="0"/>
              <a:t>sixth bowl (16:12-16)</a:t>
            </a:r>
          </a:p>
          <a:p>
            <a:pPr lvl="1"/>
            <a:r>
              <a:rPr lang="en-US" dirty="0" smtClean="0"/>
              <a:t>three “6’s” represent man elevating himself to a Godlike level and yet unlike God </a:t>
            </a:r>
            <a:r>
              <a:rPr lang="en-US" dirty="0" smtClean="0"/>
              <a:t>(as in seven</a:t>
            </a:r>
            <a:r>
              <a:rPr lang="en-US" dirty="0" smtClean="0"/>
              <a:t>, cf. Rev. 3:1) he will always be defeated in such endeavors</a:t>
            </a:r>
          </a:p>
          <a:p>
            <a:pPr lvl="2"/>
            <a:r>
              <a:rPr lang="en-US" dirty="0" smtClean="0"/>
              <a:t>man’s political, cultural, and religious systems that are opposed to God will always result in ruin</a:t>
            </a:r>
          </a:p>
          <a:p>
            <a:pPr lvl="2"/>
            <a:r>
              <a:rPr lang="en-US" dirty="0" smtClean="0"/>
              <a:t>man away from God is ruined!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7239000" cy="624840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In The Next Revelation Lesson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Seven Statements From Revelation Defining:</a:t>
            </a:r>
          </a:p>
          <a:p>
            <a:pPr lvl="2">
              <a:buNone/>
            </a:pPr>
            <a:r>
              <a:rPr lang="en-US" sz="4400" b="1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“The </a:t>
            </a:r>
            <a:r>
              <a:rPr lang="en-US" sz="4400" b="1" i="1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Blessed Man”</a:t>
            </a:r>
            <a:endParaRPr lang="en-US" b="1" i="1" dirty="0"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downloads.clipart.com/2061898.jpg?t=1188588944&amp;h=565095fc0863c05bc69aef00411587c9&amp;u=stevenjwallac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235325" cy="70104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1066800"/>
            <a:ext cx="4648200" cy="4846320"/>
          </a:xfrm>
        </p:spPr>
        <p:txBody>
          <a:bodyPr/>
          <a:lstStyle/>
          <a:p>
            <a:r>
              <a:rPr lang="en-US" dirty="0" smtClean="0"/>
              <a:t>Title </a:t>
            </a:r>
          </a:p>
          <a:p>
            <a:pPr lvl="1"/>
            <a:r>
              <a:rPr lang="en-US" i="1" dirty="0" err="1" smtClean="0"/>
              <a:t>apokalupsis</a:t>
            </a:r>
            <a:r>
              <a:rPr lang="en-US" i="1" dirty="0" smtClean="0"/>
              <a:t> (to uncover)</a:t>
            </a:r>
            <a:endParaRPr lang="en-US" dirty="0" smtClean="0"/>
          </a:p>
          <a:p>
            <a:r>
              <a:rPr lang="en-US" dirty="0" smtClean="0"/>
              <a:t>Dispensation </a:t>
            </a:r>
          </a:p>
          <a:p>
            <a:pPr lvl="1"/>
            <a:r>
              <a:rPr lang="en-US" dirty="0" smtClean="0"/>
              <a:t>God, Jesus, Angel, John</a:t>
            </a:r>
          </a:p>
          <a:p>
            <a:r>
              <a:rPr lang="en-US" dirty="0" smtClean="0"/>
              <a:t>Timing</a:t>
            </a:r>
          </a:p>
          <a:p>
            <a:pPr lvl="1"/>
            <a:r>
              <a:rPr lang="en-US" dirty="0" smtClean="0"/>
              <a:t>‘shortly come to pass’</a:t>
            </a:r>
          </a:p>
          <a:p>
            <a:r>
              <a:rPr lang="en-US" dirty="0" smtClean="0"/>
              <a:t>Style </a:t>
            </a:r>
          </a:p>
          <a:p>
            <a:pPr lvl="1"/>
            <a:r>
              <a:rPr lang="en-US" dirty="0" smtClean="0"/>
              <a:t>figurative, not literal</a:t>
            </a:r>
          </a:p>
          <a:p>
            <a:r>
              <a:rPr lang="en-US" dirty="0" smtClean="0"/>
              <a:t>Author </a:t>
            </a:r>
          </a:p>
          <a:p>
            <a:pPr lvl="1"/>
            <a:r>
              <a:rPr lang="en-US" dirty="0" smtClean="0"/>
              <a:t>John (the apostle)</a:t>
            </a:r>
          </a:p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6248400" cy="54864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Date: </a:t>
            </a:r>
            <a:r>
              <a:rPr lang="en-US" cap="none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towards the end of Domitian's reign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7543800" cy="4846320"/>
          </a:xfrm>
        </p:spPr>
        <p:txBody>
          <a:bodyPr>
            <a:normAutofit lnSpcReduction="10000"/>
          </a:bodyPr>
          <a:lstStyle/>
          <a:p>
            <a:r>
              <a:rPr lang="en-US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Irenaeus (130 – 202 AD)</a:t>
            </a:r>
            <a:r>
              <a:rPr lang="en-US" i="1" dirty="0" smtClean="0"/>
              <a:t>: </a:t>
            </a:r>
            <a:r>
              <a:rPr lang="en-US" i="1" dirty="0" smtClean="0"/>
              <a:t>“We will not, </a:t>
            </a: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i="1" dirty="0" smtClean="0"/>
              <a:t>however incur </a:t>
            </a:r>
            <a:r>
              <a:rPr lang="en-US" i="1" dirty="0" smtClean="0"/>
              <a:t>the risk of pronouncing </a:t>
            </a:r>
            <a:br>
              <a:rPr lang="en-US" i="1" dirty="0" smtClean="0"/>
            </a:br>
            <a:r>
              <a:rPr lang="en-US" i="1" dirty="0" smtClean="0"/>
              <a:t>positively as to the name of </a:t>
            </a:r>
            <a:br>
              <a:rPr lang="en-US" i="1" dirty="0" smtClean="0"/>
            </a:br>
            <a:r>
              <a:rPr lang="en-US" i="1" dirty="0" smtClean="0"/>
              <a:t>Antichrist; for if it were necessary </a:t>
            </a:r>
            <a:br>
              <a:rPr lang="en-US" i="1" dirty="0" smtClean="0"/>
            </a:br>
            <a:r>
              <a:rPr lang="en-US" i="1" dirty="0" smtClean="0"/>
              <a:t>that the name should be distinctly revealed in this present time, it would have been announced by him who beheld </a:t>
            </a:r>
            <a:br>
              <a:rPr lang="en-US" i="1" dirty="0" smtClean="0"/>
            </a:br>
            <a:r>
              <a:rPr lang="en-US" i="1" dirty="0" smtClean="0"/>
              <a:t>the </a:t>
            </a:r>
            <a:r>
              <a:rPr lang="en-US" b="1" i="1" dirty="0" smtClean="0"/>
              <a:t>apocalyptic</a:t>
            </a:r>
            <a:r>
              <a:rPr lang="en-US" i="1" dirty="0" smtClean="0"/>
              <a:t> vision. For that </a:t>
            </a:r>
            <a:br>
              <a:rPr lang="en-US" i="1" dirty="0" smtClean="0"/>
            </a:br>
            <a:r>
              <a:rPr lang="en-US" i="1" dirty="0" smtClean="0"/>
              <a:t>was seen no very long time since, but almost in our day, </a:t>
            </a:r>
            <a:r>
              <a:rPr lang="en-US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towards the end of Domitian’s reign</a:t>
            </a:r>
            <a:r>
              <a:rPr lang="en-US" i="1" dirty="0" smtClean="0"/>
              <a:t>” (Against Heresies</a:t>
            </a:r>
            <a:r>
              <a:rPr lang="en-US" dirty="0" smtClean="0"/>
              <a:t>, V, xxx, iii, ANF, I, pp. 559-560.)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019800" y="3810000"/>
            <a:ext cx="2950423" cy="9233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prstTxWarp prst="textInflate">
              <a:avLst/>
            </a:prstTxWarp>
            <a:spAutoFit/>
            <a:scene3d>
              <a:camera prst="isometricOffAxis2Top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50" endPos="85000" dist="60007" dir="5400000" sy="-100000" algn="bl" rotWithShape="0"/>
                </a:effectLst>
              </a:rPr>
              <a:t>REV. 1:1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  <a:reflection blurRad="6350" stA="55000" endA="50" endPos="85000" dist="60007" dir="5400000" sy="-100000" algn="bl" rotWithShape="0"/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95400" y="4343400"/>
            <a:ext cx="2133600" cy="381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50000">
                <a:schemeClr val="accent1">
                  <a:tint val="44500"/>
                  <a:satMod val="160000"/>
                  <a:alpha val="32000"/>
                </a:schemeClr>
              </a:gs>
              <a:gs pos="100000">
                <a:schemeClr val="accent1">
                  <a:tint val="23500"/>
                  <a:satMod val="160000"/>
                  <a:alpha val="4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1">
                <a:shade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Elbow Connector 7"/>
          <p:cNvCxnSpPr>
            <a:endCxn id="4" idx="1"/>
          </p:cNvCxnSpPr>
          <p:nvPr/>
        </p:nvCxnSpPr>
        <p:spPr>
          <a:xfrm flipV="1">
            <a:off x="3429000" y="4271665"/>
            <a:ext cx="2590800" cy="71735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194" name="Picture 2" descr="http://upload.wikimedia.org/wikipedia/commons/1/13/Saint_Irenaeu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10375" y="0"/>
            <a:ext cx="2333625" cy="3095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75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750"/>
                            </p:stCondLst>
                            <p:childTnLst>
                              <p:par>
                                <p:cTn id="1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Date?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9416"/>
            <a:ext cx="7696200" cy="4846320"/>
          </a:xfrm>
        </p:spPr>
        <p:txBody>
          <a:bodyPr>
            <a:normAutofit/>
          </a:bodyPr>
          <a:lstStyle/>
          <a:p>
            <a:r>
              <a:rPr lang="en-US" dirty="0" smtClean="0"/>
              <a:t>Nero		54-68 A.D.</a:t>
            </a:r>
          </a:p>
          <a:p>
            <a:r>
              <a:rPr lang="en-US" dirty="0" smtClean="0"/>
              <a:t>Galba 		June 68-January 69 A.D.</a:t>
            </a:r>
          </a:p>
          <a:p>
            <a:r>
              <a:rPr lang="en-US" dirty="0" err="1" smtClean="0"/>
              <a:t>Otho</a:t>
            </a:r>
            <a:r>
              <a:rPr lang="en-US" dirty="0" smtClean="0"/>
              <a:t>		January 69-April 69 A.D.</a:t>
            </a:r>
          </a:p>
          <a:p>
            <a:r>
              <a:rPr lang="en-US" dirty="0" err="1" smtClean="0"/>
              <a:t>Vitellius</a:t>
            </a:r>
            <a:r>
              <a:rPr lang="en-US" dirty="0" smtClean="0"/>
              <a:t>		April –December 69 A.D.</a:t>
            </a:r>
          </a:p>
          <a:p>
            <a:r>
              <a:rPr lang="en-US" dirty="0" smtClean="0"/>
              <a:t>Vespasian		December 69 –June 79 A.D.</a:t>
            </a:r>
          </a:p>
          <a:p>
            <a:r>
              <a:rPr lang="en-US" dirty="0" smtClean="0"/>
              <a:t>Titus		79-81 A.D.	</a:t>
            </a:r>
          </a:p>
          <a:p>
            <a:r>
              <a:rPr lang="en-US" dirty="0" smtClean="0"/>
              <a:t>Domitian		81-96 A.D.</a:t>
            </a:r>
          </a:p>
          <a:p>
            <a:r>
              <a:rPr lang="en-US" dirty="0" err="1" smtClean="0"/>
              <a:t>Nerva</a:t>
            </a:r>
            <a:r>
              <a:rPr lang="en-US" dirty="0" smtClean="0"/>
              <a:t>		96-98 A.D.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1066800"/>
            <a:ext cx="8153400" cy="381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50000">
                <a:schemeClr val="accent1">
                  <a:tint val="44500"/>
                  <a:satMod val="160000"/>
                  <a:alpha val="15000"/>
                </a:schemeClr>
              </a:gs>
              <a:gs pos="100000">
                <a:schemeClr val="accent1">
                  <a:tint val="23500"/>
                  <a:satMod val="160000"/>
                  <a:alpha val="4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1">
                <a:shade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562600" y="4724400"/>
            <a:ext cx="24861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DATE OF REVELATION</a:t>
            </a:r>
            <a:endParaRPr lang="en-US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0556 L 0.00417 0.644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0.64399 L 0.00417 0.52741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5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Early Date?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Insisting on the early date (before AD 69, 65-66):</a:t>
            </a:r>
          </a:p>
          <a:p>
            <a:pPr lvl="1"/>
            <a:r>
              <a:rPr lang="en-US" dirty="0" smtClean="0"/>
              <a:t>is done generally by those who interpret the book thematic to the destruction of Jerusalem</a:t>
            </a:r>
          </a:p>
          <a:p>
            <a:r>
              <a:rPr lang="en-US" dirty="0" smtClean="0"/>
              <a:t>The early date proponents:</a:t>
            </a:r>
          </a:p>
          <a:p>
            <a:pPr lvl="1"/>
            <a:r>
              <a:rPr lang="en-US" dirty="0" smtClean="0"/>
              <a:t>must reject Irenaeus’ statement</a:t>
            </a:r>
          </a:p>
          <a:p>
            <a:pPr lvl="1"/>
            <a:r>
              <a:rPr lang="en-US" dirty="0" smtClean="0"/>
              <a:t>must ignore the original recipients of the letter (Rev. 1:4)</a:t>
            </a:r>
          </a:p>
          <a:p>
            <a:pPr lvl="2"/>
            <a:r>
              <a:rPr lang="en-US" dirty="0" smtClean="0"/>
              <a:t>should’ve been written to seven churches in Judea not Asia! 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86200" y="1609416"/>
            <a:ext cx="4953000" cy="4846320"/>
          </a:xfrm>
        </p:spPr>
        <p:txBody>
          <a:bodyPr>
            <a:normAutofit/>
          </a:bodyPr>
          <a:lstStyle/>
          <a:p>
            <a:r>
              <a:rPr lang="en-US" dirty="0" smtClean="0"/>
              <a:t>“7” (completeness)</a:t>
            </a:r>
          </a:p>
          <a:p>
            <a:pPr lvl="1"/>
            <a:r>
              <a:rPr lang="en-US" dirty="0" smtClean="0"/>
              <a:t>most used number</a:t>
            </a:r>
          </a:p>
          <a:p>
            <a:pPr lvl="2"/>
            <a:r>
              <a:rPr lang="en-US" dirty="0" smtClean="0"/>
              <a:t>“seven churches” (1:4)</a:t>
            </a:r>
          </a:p>
          <a:p>
            <a:pPr lvl="2"/>
            <a:r>
              <a:rPr lang="en-US" dirty="0" smtClean="0"/>
              <a:t>“seven </a:t>
            </a:r>
            <a:r>
              <a:rPr lang="en-US" dirty="0" err="1" smtClean="0"/>
              <a:t>lampstands</a:t>
            </a:r>
            <a:r>
              <a:rPr lang="en-US" dirty="0" smtClean="0"/>
              <a:t>” (1:13)</a:t>
            </a:r>
          </a:p>
          <a:p>
            <a:pPr lvl="2"/>
            <a:r>
              <a:rPr lang="en-US" dirty="0" smtClean="0"/>
              <a:t>“seven stars” (1:16)</a:t>
            </a:r>
          </a:p>
          <a:p>
            <a:pPr lvl="2"/>
            <a:r>
              <a:rPr lang="en-US" dirty="0" smtClean="0"/>
              <a:t>“seven Spirits” (3:1) </a:t>
            </a:r>
          </a:p>
          <a:p>
            <a:pPr lvl="2"/>
            <a:r>
              <a:rPr lang="en-US" dirty="0" smtClean="0"/>
              <a:t>“seven seals (5:1)</a:t>
            </a:r>
          </a:p>
          <a:p>
            <a:pPr lvl="2"/>
            <a:r>
              <a:rPr lang="en-US" dirty="0" smtClean="0"/>
              <a:t>e.g. seven days in a complete week</a:t>
            </a:r>
          </a:p>
        </p:txBody>
      </p:sp>
      <p:pic>
        <p:nvPicPr>
          <p:cNvPr id="1028" name="Picture 4" descr="http://static.arttoday.com/thw/thw11/CL/5344_2005010018/000803_1059_10/21892588.thb.jpg?000803_1059_1055_v__v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76200"/>
            <a:ext cx="3872049" cy="67056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86200" y="304800"/>
            <a:ext cx="4953000" cy="1143000"/>
          </a:xfrm>
        </p:spPr>
        <p:txBody>
          <a:bodyPr>
            <a:noAutofit/>
          </a:bodyPr>
          <a:lstStyle/>
          <a:p>
            <a:r>
              <a:rPr lang="en-US" sz="4000" dirty="0" smtClean="0"/>
              <a:t>Numbers in Revelation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4" de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sosceles Triangle 7"/>
          <p:cNvSpPr/>
          <p:nvPr/>
        </p:nvSpPr>
        <p:spPr>
          <a:xfrm>
            <a:off x="914400" y="304800"/>
            <a:ext cx="1676400" cy="6400800"/>
          </a:xfrm>
          <a:prstGeom prst="triangle">
            <a:avLst>
              <a:gd name="adj" fmla="val 482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0" y="1609416"/>
            <a:ext cx="5791200" cy="4846320"/>
          </a:xfrm>
        </p:spPr>
        <p:txBody>
          <a:bodyPr>
            <a:normAutofit/>
          </a:bodyPr>
          <a:lstStyle/>
          <a:p>
            <a:r>
              <a:rPr lang="en-US" dirty="0" smtClean="0"/>
              <a:t>“3 ½” (broken, incomplete, finite period of time)</a:t>
            </a:r>
          </a:p>
          <a:p>
            <a:pPr lvl="1"/>
            <a:r>
              <a:rPr lang="en-US" dirty="0" smtClean="0"/>
              <a:t>meaning based on understanding “seven” (Rev. 11:9)</a:t>
            </a:r>
          </a:p>
          <a:p>
            <a:pPr lvl="1"/>
            <a:r>
              <a:rPr lang="en-US" dirty="0" smtClean="0"/>
              <a:t>equivalent expressions:</a:t>
            </a:r>
          </a:p>
          <a:p>
            <a:pPr lvl="2"/>
            <a:r>
              <a:rPr lang="en-US" dirty="0" smtClean="0"/>
              <a:t>42 months (11:2)</a:t>
            </a:r>
          </a:p>
          <a:p>
            <a:pPr lvl="2"/>
            <a:r>
              <a:rPr lang="en-US" dirty="0" smtClean="0"/>
              <a:t>1260 days (11:3)</a:t>
            </a:r>
          </a:p>
          <a:p>
            <a:pPr lvl="2"/>
            <a:r>
              <a:rPr lang="en-US" dirty="0" smtClean="0"/>
              <a:t>time, times and half of time (12:14)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86200" y="304800"/>
            <a:ext cx="4953000" cy="1143000"/>
          </a:xfrm>
        </p:spPr>
        <p:txBody>
          <a:bodyPr>
            <a:noAutofit/>
          </a:bodyPr>
          <a:lstStyle/>
          <a:p>
            <a:r>
              <a:rPr lang="en-US" sz="4000" dirty="0" smtClean="0"/>
              <a:t>Numbers in Revelation</a:t>
            </a:r>
            <a:endParaRPr lang="en-US" sz="4000" dirty="0"/>
          </a:p>
        </p:txBody>
      </p:sp>
      <p:sp>
        <p:nvSpPr>
          <p:cNvPr id="6" name="Rectangle 5"/>
          <p:cNvSpPr/>
          <p:nvPr/>
        </p:nvSpPr>
        <p:spPr>
          <a:xfrm>
            <a:off x="1066800" y="3556337"/>
            <a:ext cx="126989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000" b="1" cap="none" spc="-3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1/2</a:t>
            </a:r>
            <a:endParaRPr lang="en-US" sz="6000" b="1" cap="none" spc="-3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19200" y="1947952"/>
            <a:ext cx="1048685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115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3</a:t>
            </a:r>
            <a:endParaRPr lang="en-US" sz="115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 bright="-48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320040"/>
            <a:ext cx="76962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Numbers in Revelation</a:t>
            </a:r>
            <a:endParaRPr lang="en-US" sz="4000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458200" cy="4953000"/>
          </a:xfrm>
        </p:spPr>
        <p:txBody>
          <a:bodyPr>
            <a:noAutofit/>
          </a:bodyPr>
          <a:lstStyle/>
          <a:p>
            <a:pPr>
              <a:buClr>
                <a:schemeClr val="bg1"/>
              </a:buClr>
            </a:pPr>
            <a:r>
              <a:rPr lang="en-US" b="1" dirty="0" smtClean="0">
                <a:solidFill>
                  <a:schemeClr val="bg1"/>
                </a:solidFill>
              </a:rPr>
              <a:t>“10” (</a:t>
            </a:r>
            <a:r>
              <a:rPr lang="en-US" b="1" u="sng" dirty="0" smtClean="0">
                <a:solidFill>
                  <a:schemeClr val="bg1"/>
                </a:solidFill>
              </a:rPr>
              <a:t>fullness</a:t>
            </a:r>
            <a:r>
              <a:rPr lang="en-US" b="1" dirty="0" smtClean="0">
                <a:solidFill>
                  <a:schemeClr val="bg1"/>
                </a:solidFill>
              </a:rPr>
              <a:t>)</a:t>
            </a:r>
          </a:p>
          <a:p>
            <a:pPr lvl="1"/>
            <a:r>
              <a:rPr lang="en-US" b="1" dirty="0" smtClean="0">
                <a:solidFill>
                  <a:schemeClr val="bg1"/>
                </a:solidFill>
              </a:rPr>
              <a:t>“ten commandments”</a:t>
            </a:r>
          </a:p>
          <a:p>
            <a:pPr lvl="1"/>
            <a:r>
              <a:rPr lang="en-US" b="1" dirty="0" smtClean="0">
                <a:solidFill>
                  <a:schemeClr val="bg1"/>
                </a:solidFill>
              </a:rPr>
              <a:t>“ten days” (Rev. 2:10)</a:t>
            </a:r>
          </a:p>
          <a:p>
            <a:pPr lvl="1"/>
            <a:r>
              <a:rPr lang="en-US" b="1" dirty="0" smtClean="0">
                <a:solidFill>
                  <a:schemeClr val="bg1"/>
                </a:solidFill>
              </a:rPr>
              <a:t>“ten horns” (Rev. 12:3) 10 = full; horn = power)</a:t>
            </a:r>
          </a:p>
          <a:p>
            <a:pPr lvl="1"/>
            <a:r>
              <a:rPr lang="en-US" b="1" dirty="0" smtClean="0">
                <a:solidFill>
                  <a:schemeClr val="bg1"/>
                </a:solidFill>
              </a:rPr>
              <a:t>cf. Genesis 31:7; Num. 14:22</a:t>
            </a:r>
          </a:p>
          <a:p>
            <a:pPr>
              <a:buClr>
                <a:schemeClr val="bg1"/>
              </a:buClr>
            </a:pPr>
            <a:r>
              <a:rPr lang="en-US" b="1" dirty="0" smtClean="0">
                <a:solidFill>
                  <a:schemeClr val="bg1"/>
                </a:solidFill>
              </a:rPr>
              <a:t>“5” (short, incomplete)</a:t>
            </a:r>
          </a:p>
          <a:p>
            <a:pPr lvl="1">
              <a:buClr>
                <a:schemeClr val="bg1"/>
              </a:buClr>
            </a:pPr>
            <a:r>
              <a:rPr lang="en-US" b="1" dirty="0" smtClean="0">
                <a:solidFill>
                  <a:schemeClr val="bg1"/>
                </a:solidFill>
              </a:rPr>
              <a:t>meaning tied to “10”</a:t>
            </a:r>
          </a:p>
          <a:p>
            <a:pPr lvl="1">
              <a:buClr>
                <a:schemeClr val="bg1"/>
              </a:buClr>
            </a:pPr>
            <a:r>
              <a:rPr lang="en-US" b="1" dirty="0" smtClean="0">
                <a:solidFill>
                  <a:schemeClr val="bg1"/>
                </a:solidFill>
              </a:rPr>
              <a:t>“five months” (Rev. 9:5, 10)</a:t>
            </a:r>
          </a:p>
          <a:p>
            <a:pPr>
              <a:buClr>
                <a:schemeClr val="bg1"/>
              </a:buClr>
            </a:pPr>
            <a:r>
              <a:rPr lang="en-US" b="1" dirty="0" smtClean="0">
                <a:solidFill>
                  <a:schemeClr val="bg1"/>
                </a:solidFill>
              </a:rPr>
              <a:t>“1000”</a:t>
            </a:r>
          </a:p>
          <a:p>
            <a:pPr lvl="1">
              <a:buClr>
                <a:schemeClr val="bg1"/>
              </a:buClr>
            </a:pPr>
            <a:r>
              <a:rPr lang="en-US" b="1" dirty="0" smtClean="0">
                <a:solidFill>
                  <a:schemeClr val="bg1"/>
                </a:solidFill>
              </a:rPr>
              <a:t>meaning tied to “ten” (10X10X10); three-fold fullness</a:t>
            </a:r>
          </a:p>
          <a:p>
            <a:pPr lvl="1">
              <a:buClr>
                <a:schemeClr val="bg1"/>
              </a:buClr>
            </a:pPr>
            <a:r>
              <a:rPr lang="en-US" b="1" dirty="0" smtClean="0">
                <a:solidFill>
                  <a:schemeClr val="bg1"/>
                </a:solidFill>
              </a:rPr>
              <a:t>Rev. 20:2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3886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Numbers In </a:t>
            </a:r>
            <a:br>
              <a:rPr lang="en-US" dirty="0" smtClean="0"/>
            </a:br>
            <a:r>
              <a:rPr lang="en-US" dirty="0" smtClean="0"/>
              <a:t>Revelation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315200" cy="4876800"/>
          </a:xfrm>
          <a:ln>
            <a:solidFill>
              <a:schemeClr val="tx2"/>
            </a:solidFill>
          </a:ln>
        </p:spPr>
        <p:txBody>
          <a:bodyPr>
            <a:normAutofit/>
          </a:bodyPr>
          <a:lstStyle/>
          <a:p>
            <a:r>
              <a:rPr lang="en-US" dirty="0" smtClean="0"/>
              <a:t>“12” (religion, covenant, government)</a:t>
            </a:r>
          </a:p>
          <a:p>
            <a:pPr lvl="1"/>
            <a:r>
              <a:rPr lang="en-US" dirty="0" smtClean="0"/>
              <a:t>twelve sons of Jacob (Gen. 35:22)</a:t>
            </a:r>
          </a:p>
          <a:p>
            <a:pPr lvl="1"/>
            <a:r>
              <a:rPr lang="en-US" dirty="0" smtClean="0"/>
              <a:t>12:1 “garland of twelve stars”</a:t>
            </a:r>
          </a:p>
          <a:p>
            <a:pPr lvl="1"/>
            <a:r>
              <a:rPr lang="en-US" dirty="0" smtClean="0"/>
              <a:t>21:12, 21:14</a:t>
            </a:r>
          </a:p>
          <a:p>
            <a:r>
              <a:rPr lang="en-US" dirty="0" smtClean="0"/>
              <a:t>“24” (heavenly government)</a:t>
            </a:r>
          </a:p>
          <a:p>
            <a:pPr lvl="1"/>
            <a:r>
              <a:rPr lang="en-US" dirty="0" smtClean="0"/>
              <a:t>“Around the throne were twenty–four thrones, and on the thrones I saw twenty–four elders sitting, clothed in white robes; and they had crowns of gold on their heads” (Rev. 4:4)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2642</TotalTime>
  <Words>793</Words>
  <Application>Microsoft Office PowerPoint</Application>
  <PresentationFormat>On-screen Show (4:3)</PresentationFormat>
  <Paragraphs>126</Paragraphs>
  <Slides>15</Slides>
  <Notes>13</Notes>
  <HiddenSlides>2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Trebuchet MS</vt:lpstr>
      <vt:lpstr>Vivaldi</vt:lpstr>
      <vt:lpstr>Calibri</vt:lpstr>
      <vt:lpstr>Wingdings 2</vt:lpstr>
      <vt:lpstr>Wingdings</vt:lpstr>
      <vt:lpstr>Opulent</vt:lpstr>
      <vt:lpstr>“REVELATION” Series</vt:lpstr>
      <vt:lpstr>PowerPoint Presentation</vt:lpstr>
      <vt:lpstr>Date: towards the end of Domitian's reign</vt:lpstr>
      <vt:lpstr>What Date?</vt:lpstr>
      <vt:lpstr>Early Date?</vt:lpstr>
      <vt:lpstr>Numbers in Revelation</vt:lpstr>
      <vt:lpstr>Numbers in Revelation</vt:lpstr>
      <vt:lpstr>Numbers in Revelation</vt:lpstr>
      <vt:lpstr>Numbers In  Revelation</vt:lpstr>
      <vt:lpstr>Numbers In  Revelation</vt:lpstr>
      <vt:lpstr>Other Numbers</vt:lpstr>
      <vt:lpstr>666</vt:lpstr>
      <vt:lpstr>Man &amp; SIX</vt:lpstr>
      <vt:lpstr>Man &amp; Six</vt:lpstr>
      <vt:lpstr>In The Next Revelation Lesson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“REVELATION” Series</dc:title>
  <dc:creator>Steven J. Wallace</dc:creator>
  <cp:keywords>Revelation, Sermon</cp:keywords>
  <cp:lastModifiedBy>Steven J. Wallace</cp:lastModifiedBy>
  <cp:revision>76</cp:revision>
  <dcterms:created xsi:type="dcterms:W3CDTF">2007-08-30T00:07:29Z</dcterms:created>
  <dcterms:modified xsi:type="dcterms:W3CDTF">2015-10-17T00:49:24Z</dcterms:modified>
</cp:coreProperties>
</file>